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10287000" cx="18288000"/>
  <p:notesSz cx="6858000" cy="9144000"/>
  <p:embeddedFontLst>
    <p:embeddedFont>
      <p:font typeface="Montserrat"/>
      <p:regular r:id="rId24"/>
      <p:bold r:id="rId25"/>
      <p:italic r:id="rId26"/>
      <p:boldItalic r:id="rId27"/>
    </p:embeddedFont>
    <p:embeddedFont>
      <p:font typeface="Montserrat Light"/>
      <p:regular r:id="rId28"/>
      <p:bold r:id="rId29"/>
      <p:italic r:id="rId30"/>
      <p:boldItalic r:id="rId31"/>
    </p:embeddedFont>
    <p:embeddedFont>
      <p:font typeface="Public Sans"/>
      <p:regular r:id="rId32"/>
      <p:bold r:id="rId33"/>
      <p:italic r:id="rId34"/>
      <p:boldItalic r:id="rId35"/>
    </p:embeddedFont>
    <p:embeddedFont>
      <p:font typeface="Bitter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0" roundtripDataSignature="AMtx7mh9EZAUggurZ6GgF6HNpogBhycR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Montserrat-regular.fntdata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MontserratLight-regular.fntdata"/><Relationship Id="rId27" Type="http://schemas.openxmlformats.org/officeDocument/2006/relationships/font" Target="fonts/Montserra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Ligh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Light-boldItalic.fntdata"/><Relationship Id="rId30" Type="http://schemas.openxmlformats.org/officeDocument/2006/relationships/font" Target="fonts/MontserratLight-italic.fntdata"/><Relationship Id="rId11" Type="http://schemas.openxmlformats.org/officeDocument/2006/relationships/slide" Target="slides/slide7.xml"/><Relationship Id="rId33" Type="http://schemas.openxmlformats.org/officeDocument/2006/relationships/font" Target="fonts/PublicSans-bold.fntdata"/><Relationship Id="rId10" Type="http://schemas.openxmlformats.org/officeDocument/2006/relationships/slide" Target="slides/slide6.xml"/><Relationship Id="rId32" Type="http://schemas.openxmlformats.org/officeDocument/2006/relationships/font" Target="fonts/PublicSans-regular.fntdata"/><Relationship Id="rId13" Type="http://schemas.openxmlformats.org/officeDocument/2006/relationships/slide" Target="slides/slide9.xml"/><Relationship Id="rId35" Type="http://schemas.openxmlformats.org/officeDocument/2006/relationships/font" Target="fonts/PublicSans-boldItalic.fntdata"/><Relationship Id="rId12" Type="http://schemas.openxmlformats.org/officeDocument/2006/relationships/slide" Target="slides/slide8.xml"/><Relationship Id="rId34" Type="http://schemas.openxmlformats.org/officeDocument/2006/relationships/font" Target="fonts/PublicSans-italic.fntdata"/><Relationship Id="rId15" Type="http://schemas.openxmlformats.org/officeDocument/2006/relationships/slide" Target="slides/slide11.xml"/><Relationship Id="rId37" Type="http://schemas.openxmlformats.org/officeDocument/2006/relationships/font" Target="fonts/Bitter-bold.fntdata"/><Relationship Id="rId14" Type="http://schemas.openxmlformats.org/officeDocument/2006/relationships/slide" Target="slides/slide10.xml"/><Relationship Id="rId36" Type="http://schemas.openxmlformats.org/officeDocument/2006/relationships/font" Target="fonts/Bitter-regular.fntdata"/><Relationship Id="rId17" Type="http://schemas.openxmlformats.org/officeDocument/2006/relationships/slide" Target="slides/slide13.xml"/><Relationship Id="rId39" Type="http://schemas.openxmlformats.org/officeDocument/2006/relationships/font" Target="fonts/Bitter-boldItalic.fntdata"/><Relationship Id="rId16" Type="http://schemas.openxmlformats.org/officeDocument/2006/relationships/slide" Target="slides/slide12.xml"/><Relationship Id="rId38" Type="http://schemas.openxmlformats.org/officeDocument/2006/relationships/font" Target="fonts/Bitter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5e2e78e8d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f5e2e78e8d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5e2e78e8d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0" name="Google Shape;200;gf5e2e78e8d_0_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f5e2e78e8d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f5e2e78e8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f5e2e78e8d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5" name="Google Shape;215;gf5e2e78e8d_0_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f5e2e78e8d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2" name="Google Shape;222;gf5e2e78e8d_0_1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5e2e78e8d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0" name="Google Shape;230;gf5e2e78e8d_0_1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7" name="Google Shape;23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f159649e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f159649e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6c50113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8" name="Google Shape;248;gf6c5011388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f6c501138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f6c501138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" name="Google Shape;10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7" name="Google Shape;11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5e2e78e8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3" name="Google Shape;123;gf5e2e78e8d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1" name="Google Shape;15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f5e2e78e8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9" name="Google Shape;159;gf5e2e78e8d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f5e2e78e8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5" name="Google Shape;175;gf5e2e78e8d_0_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5e2e78e8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f5e2e78e8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Title slide + subtitl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6"/>
          <p:cNvSpPr txBox="1"/>
          <p:nvPr>
            <p:ph idx="1" type="body"/>
          </p:nvPr>
        </p:nvSpPr>
        <p:spPr>
          <a:xfrm>
            <a:off x="1" y="8950753"/>
            <a:ext cx="18288001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E22B4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6"/>
          <p:cNvSpPr txBox="1"/>
          <p:nvPr>
            <p:ph idx="2" type="body"/>
          </p:nvPr>
        </p:nvSpPr>
        <p:spPr>
          <a:xfrm>
            <a:off x="1" y="5304489"/>
            <a:ext cx="1828800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6"/>
          <p:cNvSpPr txBox="1"/>
          <p:nvPr>
            <p:ph idx="3" type="body"/>
          </p:nvPr>
        </p:nvSpPr>
        <p:spPr>
          <a:xfrm>
            <a:off x="2" y="6299758"/>
            <a:ext cx="18287998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8547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1" name="Google Shape;1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50" y="0"/>
            <a:ext cx="18286150" cy="15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25" y="-16108"/>
            <a:ext cx="1428750" cy="15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List item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5"/>
          <p:cNvSpPr txBox="1"/>
          <p:nvPr>
            <p:ph idx="1" type="body"/>
          </p:nvPr>
        </p:nvSpPr>
        <p:spPr>
          <a:xfrm>
            <a:off x="940050" y="2101672"/>
            <a:ext cx="17347950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5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25"/>
          <p:cNvSpPr txBox="1"/>
          <p:nvPr>
            <p:ph idx="2" type="body"/>
          </p:nvPr>
        </p:nvSpPr>
        <p:spPr>
          <a:xfrm>
            <a:off x="940051" y="3629875"/>
            <a:ext cx="7967100" cy="59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33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Char char="•"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25"/>
          <p:cNvSpPr txBox="1"/>
          <p:nvPr>
            <p:ph idx="3" type="body"/>
          </p:nvPr>
        </p:nvSpPr>
        <p:spPr>
          <a:xfrm>
            <a:off x="940050" y="2782137"/>
            <a:ext cx="1734795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8547A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7" name="Google Shape;7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50" y="0"/>
            <a:ext cx="18286150" cy="15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25" y="-16108"/>
            <a:ext cx="1428750" cy="15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0"/>
            <a:ext cx="18288000" cy="1028701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6"/>
          <p:cNvSpPr txBox="1"/>
          <p:nvPr/>
        </p:nvSpPr>
        <p:spPr>
          <a:xfrm>
            <a:off x="4755125" y="1839425"/>
            <a:ext cx="10506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b="0" i="0" lang="it" sz="15000" u="none" cap="none" strike="noStrike">
                <a:solidFill>
                  <a:srgbClr val="E22B4B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15000" u="none" cap="none" strike="noStrike">
              <a:solidFill>
                <a:srgbClr val="E22B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6"/>
          <p:cNvSpPr txBox="1"/>
          <p:nvPr/>
        </p:nvSpPr>
        <p:spPr>
          <a:xfrm flipH="1" rot="10800000">
            <a:off x="12838650" y="4549150"/>
            <a:ext cx="10506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b="0" i="0" lang="it" sz="15000" u="none" cap="none" strike="noStrike">
                <a:solidFill>
                  <a:srgbClr val="E22B4B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15000" u="none" cap="none" strike="noStrike">
              <a:solidFill>
                <a:srgbClr val="E22B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6"/>
          <p:cNvSpPr txBox="1"/>
          <p:nvPr>
            <p:ph idx="1" type="body"/>
          </p:nvPr>
        </p:nvSpPr>
        <p:spPr>
          <a:xfrm>
            <a:off x="6745357" y="8186876"/>
            <a:ext cx="4784033" cy="784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26"/>
          <p:cNvSpPr txBox="1"/>
          <p:nvPr>
            <p:ph idx="2" type="body"/>
          </p:nvPr>
        </p:nvSpPr>
        <p:spPr>
          <a:xfrm>
            <a:off x="3581677" y="3039903"/>
            <a:ext cx="11124646" cy="165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Picture + text lef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7"/>
          <p:cNvSpPr/>
          <p:nvPr>
            <p:ph idx="2" type="pic"/>
          </p:nvPr>
        </p:nvSpPr>
        <p:spPr>
          <a:xfrm>
            <a:off x="9340269" y="3629875"/>
            <a:ext cx="7967100" cy="5938800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7"/>
          <p:cNvSpPr txBox="1"/>
          <p:nvPr>
            <p:ph idx="1" type="body"/>
          </p:nvPr>
        </p:nvSpPr>
        <p:spPr>
          <a:xfrm>
            <a:off x="2" y="2782137"/>
            <a:ext cx="18287998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8547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27"/>
          <p:cNvSpPr txBox="1"/>
          <p:nvPr>
            <p:ph idx="3" type="body"/>
          </p:nvPr>
        </p:nvSpPr>
        <p:spPr>
          <a:xfrm>
            <a:off x="2" y="1456972"/>
            <a:ext cx="18287998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5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27"/>
          <p:cNvSpPr txBox="1"/>
          <p:nvPr>
            <p:ph idx="4" type="body"/>
          </p:nvPr>
        </p:nvSpPr>
        <p:spPr>
          <a:xfrm>
            <a:off x="2" y="2066570"/>
            <a:ext cx="18287998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5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7"/>
          <p:cNvSpPr txBox="1"/>
          <p:nvPr>
            <p:ph idx="5" type="body"/>
          </p:nvPr>
        </p:nvSpPr>
        <p:spPr>
          <a:xfrm>
            <a:off x="940051" y="3629875"/>
            <a:ext cx="7967100" cy="59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1" name="Google Shape;91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50" y="0"/>
            <a:ext cx="18286150" cy="15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25" y="-16108"/>
            <a:ext cx="1428750" cy="15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7"/>
          <p:cNvSpPr txBox="1"/>
          <p:nvPr>
            <p:ph idx="1" type="body"/>
          </p:nvPr>
        </p:nvSpPr>
        <p:spPr>
          <a:xfrm>
            <a:off x="-1848" y="5610421"/>
            <a:ext cx="18288001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E22B4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7"/>
          <p:cNvSpPr txBox="1"/>
          <p:nvPr>
            <p:ph idx="2" type="body"/>
          </p:nvPr>
        </p:nvSpPr>
        <p:spPr>
          <a:xfrm>
            <a:off x="-1848" y="3087968"/>
            <a:ext cx="1828800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17"/>
          <p:cNvSpPr txBox="1"/>
          <p:nvPr>
            <p:ph idx="3" type="body"/>
          </p:nvPr>
        </p:nvSpPr>
        <p:spPr>
          <a:xfrm>
            <a:off x="-1848" y="4056155"/>
            <a:ext cx="1828800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17"/>
          <p:cNvSpPr txBox="1"/>
          <p:nvPr>
            <p:ph idx="4" type="body"/>
          </p:nvPr>
        </p:nvSpPr>
        <p:spPr>
          <a:xfrm>
            <a:off x="1" y="9238748"/>
            <a:ext cx="1828615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8" name="Google Shape;18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50" y="0"/>
            <a:ext cx="18286150" cy="15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25" y="-16108"/>
            <a:ext cx="1428750" cy="15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 column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1"/>
          <p:cNvSpPr txBox="1"/>
          <p:nvPr>
            <p:ph idx="1" type="body"/>
          </p:nvPr>
        </p:nvSpPr>
        <p:spPr>
          <a:xfrm>
            <a:off x="2" y="2782137"/>
            <a:ext cx="18287998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8547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21"/>
          <p:cNvSpPr txBox="1"/>
          <p:nvPr>
            <p:ph idx="2" type="body"/>
          </p:nvPr>
        </p:nvSpPr>
        <p:spPr>
          <a:xfrm>
            <a:off x="2" y="1456972"/>
            <a:ext cx="18287998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5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21"/>
          <p:cNvSpPr txBox="1"/>
          <p:nvPr>
            <p:ph idx="3" type="body"/>
          </p:nvPr>
        </p:nvSpPr>
        <p:spPr>
          <a:xfrm>
            <a:off x="2" y="2066570"/>
            <a:ext cx="18287998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5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21"/>
          <p:cNvSpPr txBox="1"/>
          <p:nvPr>
            <p:ph idx="4" type="body"/>
          </p:nvPr>
        </p:nvSpPr>
        <p:spPr>
          <a:xfrm>
            <a:off x="940051" y="3629875"/>
            <a:ext cx="16407899" cy="59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5" name="Google Shape;2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50" y="0"/>
            <a:ext cx="18286150" cy="15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25" y="-16108"/>
            <a:ext cx="1428750" cy="15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Picture bigger + text righ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/>
          <p:nvPr>
            <p:ph idx="2" type="pic"/>
          </p:nvPr>
        </p:nvSpPr>
        <p:spPr>
          <a:xfrm>
            <a:off x="0" y="2097774"/>
            <a:ext cx="9438900" cy="7992937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19"/>
          <p:cNvSpPr txBox="1"/>
          <p:nvPr>
            <p:ph idx="1" type="body"/>
          </p:nvPr>
        </p:nvSpPr>
        <p:spPr>
          <a:xfrm>
            <a:off x="9938401" y="3099084"/>
            <a:ext cx="7368968" cy="59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19"/>
          <p:cNvSpPr txBox="1"/>
          <p:nvPr>
            <p:ph idx="3" type="body"/>
          </p:nvPr>
        </p:nvSpPr>
        <p:spPr>
          <a:xfrm>
            <a:off x="9938400" y="2156184"/>
            <a:ext cx="7368969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5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1" name="Google Shape;3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50" y="0"/>
            <a:ext cx="18286150" cy="15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25" y="-16108"/>
            <a:ext cx="1428750" cy="15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Picture + text righ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/>
          <p:nvPr>
            <p:ph idx="2" type="pic"/>
          </p:nvPr>
        </p:nvSpPr>
        <p:spPr>
          <a:xfrm>
            <a:off x="969001" y="3629875"/>
            <a:ext cx="7967100" cy="5938800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18"/>
          <p:cNvSpPr txBox="1"/>
          <p:nvPr>
            <p:ph idx="1" type="body"/>
          </p:nvPr>
        </p:nvSpPr>
        <p:spPr>
          <a:xfrm>
            <a:off x="2" y="2782137"/>
            <a:ext cx="18287998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8547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18"/>
          <p:cNvSpPr txBox="1"/>
          <p:nvPr>
            <p:ph idx="3" type="body"/>
          </p:nvPr>
        </p:nvSpPr>
        <p:spPr>
          <a:xfrm>
            <a:off x="9380850" y="3629875"/>
            <a:ext cx="7967100" cy="59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18"/>
          <p:cNvSpPr txBox="1"/>
          <p:nvPr>
            <p:ph idx="4" type="body"/>
          </p:nvPr>
        </p:nvSpPr>
        <p:spPr>
          <a:xfrm>
            <a:off x="2" y="1456972"/>
            <a:ext cx="18287998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5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18"/>
          <p:cNvSpPr txBox="1"/>
          <p:nvPr>
            <p:ph idx="5" type="body"/>
          </p:nvPr>
        </p:nvSpPr>
        <p:spPr>
          <a:xfrm>
            <a:off x="2" y="2066570"/>
            <a:ext cx="18287998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5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9" name="Google Shape;3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50" y="0"/>
            <a:ext cx="18286150" cy="15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25" y="-16108"/>
            <a:ext cx="1428750" cy="15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0"/>
            <a:ext cx="18288000" cy="102870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Google Shape;43;p20"/>
          <p:cNvCxnSpPr/>
          <p:nvPr/>
        </p:nvCxnSpPr>
        <p:spPr>
          <a:xfrm>
            <a:off x="6819000" y="8263654"/>
            <a:ext cx="4650000" cy="15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20"/>
          <p:cNvSpPr txBox="1"/>
          <p:nvPr>
            <p:ph idx="1" type="body"/>
          </p:nvPr>
        </p:nvSpPr>
        <p:spPr>
          <a:xfrm>
            <a:off x="0" y="4233078"/>
            <a:ext cx="18288001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0" u="none" cap="none" strike="noStrike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0" u="none" cap="none" strike="noStrike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0" u="none" cap="none" strike="noStrike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0" u="none" cap="none" strike="noStrike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0" u="none" cap="none" strike="noStrike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20"/>
          <p:cNvSpPr txBox="1"/>
          <p:nvPr>
            <p:ph idx="2" type="body"/>
          </p:nvPr>
        </p:nvSpPr>
        <p:spPr>
          <a:xfrm>
            <a:off x="0" y="5465702"/>
            <a:ext cx="18288001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0" u="none" cap="none" strike="noStrike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0" u="none" cap="none" strike="noStrike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0" u="none" cap="none" strike="noStrike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0" u="none" cap="none" strike="noStrike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0" u="none" cap="none" strike="noStrike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2 column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 txBox="1"/>
          <p:nvPr>
            <p:ph idx="1" type="body"/>
          </p:nvPr>
        </p:nvSpPr>
        <p:spPr>
          <a:xfrm>
            <a:off x="2" y="2782137"/>
            <a:ext cx="18287998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8547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22"/>
          <p:cNvSpPr txBox="1"/>
          <p:nvPr>
            <p:ph idx="2" type="body"/>
          </p:nvPr>
        </p:nvSpPr>
        <p:spPr>
          <a:xfrm>
            <a:off x="2" y="1456972"/>
            <a:ext cx="18287998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5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22"/>
          <p:cNvSpPr txBox="1"/>
          <p:nvPr>
            <p:ph idx="3" type="body"/>
          </p:nvPr>
        </p:nvSpPr>
        <p:spPr>
          <a:xfrm>
            <a:off x="2" y="2066570"/>
            <a:ext cx="18287998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5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22"/>
          <p:cNvSpPr txBox="1"/>
          <p:nvPr>
            <p:ph idx="4" type="body"/>
          </p:nvPr>
        </p:nvSpPr>
        <p:spPr>
          <a:xfrm>
            <a:off x="940052" y="3629875"/>
            <a:ext cx="7882216" cy="59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22"/>
          <p:cNvSpPr txBox="1"/>
          <p:nvPr>
            <p:ph idx="5" type="body"/>
          </p:nvPr>
        </p:nvSpPr>
        <p:spPr>
          <a:xfrm>
            <a:off x="9465734" y="3629875"/>
            <a:ext cx="7882216" cy="59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2" name="Google Shape;5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50" y="0"/>
            <a:ext cx="18286150" cy="15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25" y="-16108"/>
            <a:ext cx="1428750" cy="15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3 columns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idx="1" type="body"/>
          </p:nvPr>
        </p:nvSpPr>
        <p:spPr>
          <a:xfrm>
            <a:off x="2" y="2782137"/>
            <a:ext cx="18287998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8547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23"/>
          <p:cNvSpPr txBox="1"/>
          <p:nvPr>
            <p:ph idx="2" type="body"/>
          </p:nvPr>
        </p:nvSpPr>
        <p:spPr>
          <a:xfrm>
            <a:off x="2" y="1456972"/>
            <a:ext cx="18287998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5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23"/>
          <p:cNvSpPr txBox="1"/>
          <p:nvPr>
            <p:ph idx="3" type="body"/>
          </p:nvPr>
        </p:nvSpPr>
        <p:spPr>
          <a:xfrm>
            <a:off x="2" y="2066570"/>
            <a:ext cx="18287998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5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23"/>
          <p:cNvSpPr txBox="1"/>
          <p:nvPr>
            <p:ph idx="4" type="body"/>
          </p:nvPr>
        </p:nvSpPr>
        <p:spPr>
          <a:xfrm>
            <a:off x="940052" y="3629875"/>
            <a:ext cx="5172881" cy="59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23"/>
          <p:cNvSpPr txBox="1"/>
          <p:nvPr>
            <p:ph idx="5" type="body"/>
          </p:nvPr>
        </p:nvSpPr>
        <p:spPr>
          <a:xfrm>
            <a:off x="6557561" y="3629875"/>
            <a:ext cx="5172881" cy="59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23"/>
          <p:cNvSpPr txBox="1"/>
          <p:nvPr>
            <p:ph idx="6" type="body"/>
          </p:nvPr>
        </p:nvSpPr>
        <p:spPr>
          <a:xfrm>
            <a:off x="12175069" y="3629875"/>
            <a:ext cx="5172881" cy="59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1" name="Google Shape;6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50" y="0"/>
            <a:ext cx="18286150" cy="15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25" y="-16108"/>
            <a:ext cx="1428750" cy="15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4"/>
          <p:cNvSpPr txBox="1"/>
          <p:nvPr>
            <p:ph idx="1" type="body"/>
          </p:nvPr>
        </p:nvSpPr>
        <p:spPr>
          <a:xfrm>
            <a:off x="2" y="2782137"/>
            <a:ext cx="18287998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8547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24"/>
          <p:cNvSpPr txBox="1"/>
          <p:nvPr>
            <p:ph idx="2" type="body"/>
          </p:nvPr>
        </p:nvSpPr>
        <p:spPr>
          <a:xfrm>
            <a:off x="2" y="1456972"/>
            <a:ext cx="18287998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5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24"/>
          <p:cNvSpPr txBox="1"/>
          <p:nvPr>
            <p:ph idx="3" type="body"/>
          </p:nvPr>
        </p:nvSpPr>
        <p:spPr>
          <a:xfrm>
            <a:off x="2" y="2066570"/>
            <a:ext cx="18287998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5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24"/>
          <p:cNvSpPr txBox="1"/>
          <p:nvPr>
            <p:ph idx="4" type="body"/>
          </p:nvPr>
        </p:nvSpPr>
        <p:spPr>
          <a:xfrm>
            <a:off x="940052" y="6887045"/>
            <a:ext cx="7882216" cy="2681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24"/>
          <p:cNvSpPr txBox="1"/>
          <p:nvPr>
            <p:ph idx="5" type="body"/>
          </p:nvPr>
        </p:nvSpPr>
        <p:spPr>
          <a:xfrm>
            <a:off x="9465734" y="6887045"/>
            <a:ext cx="7882216" cy="2681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24"/>
          <p:cNvSpPr/>
          <p:nvPr>
            <p:ph idx="6" type="pic"/>
          </p:nvPr>
        </p:nvSpPr>
        <p:spPr>
          <a:xfrm>
            <a:off x="940054" y="3629875"/>
            <a:ext cx="7882214" cy="296343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24"/>
          <p:cNvSpPr/>
          <p:nvPr>
            <p:ph idx="7" type="pic"/>
          </p:nvPr>
        </p:nvSpPr>
        <p:spPr>
          <a:xfrm>
            <a:off x="9465736" y="3629875"/>
            <a:ext cx="7882214" cy="2963430"/>
          </a:xfrm>
          <a:prstGeom prst="rect">
            <a:avLst/>
          </a:prstGeom>
          <a:noFill/>
          <a:ln>
            <a:noFill/>
          </a:ln>
        </p:spPr>
      </p:sp>
      <p:pic>
        <p:nvPicPr>
          <p:cNvPr id="71" name="Google Shape;7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50" y="0"/>
            <a:ext cx="18286150" cy="15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25" y="-16108"/>
            <a:ext cx="1428750" cy="15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4"/>
          <p:cNvPicPr preferRelativeResize="0"/>
          <p:nvPr/>
        </p:nvPicPr>
        <p:blipFill rotWithShape="1">
          <a:blip r:embed="rId1">
            <a:alphaModFix amt="30000"/>
          </a:blip>
          <a:srcRect b="0" l="24076" r="0" t="0"/>
          <a:stretch/>
        </p:blipFill>
        <p:spPr>
          <a:xfrm rot="-5400000">
            <a:off x="4000500" y="-4000500"/>
            <a:ext cx="10287000" cy="1828799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/>
          <p:nvPr>
            <p:ph idx="2" type="body"/>
          </p:nvPr>
        </p:nvSpPr>
        <p:spPr>
          <a:xfrm>
            <a:off x="1" y="3018289"/>
            <a:ext cx="18288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it">
                <a:solidFill>
                  <a:srgbClr val="4C697D"/>
                </a:solidFill>
                <a:latin typeface="Public Sans"/>
                <a:ea typeface="Public Sans"/>
                <a:cs typeface="Public Sans"/>
                <a:sym typeface="Public Sans"/>
              </a:rPr>
              <a:t>Machine Learning in Drupal with TensorFlow.js</a:t>
            </a:r>
            <a:endParaRPr>
              <a:solidFill>
                <a:srgbClr val="4C697D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98" name="Google Shape;98;p2"/>
          <p:cNvSpPr txBox="1"/>
          <p:nvPr>
            <p:ph idx="3" type="body"/>
          </p:nvPr>
        </p:nvSpPr>
        <p:spPr>
          <a:xfrm>
            <a:off x="0" y="5862268"/>
            <a:ext cx="18288000" cy="28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t"/>
              <a:t>Rick Torzynski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t"/>
              <a:t>Senior Drupal Developer, ECS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t"/>
              <a:t>Esteemed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t"/>
              <a:t>Github: https://github.com/ricktorzynski/drupal-govcon-tensorflowjs</a:t>
            </a:r>
            <a:endParaRPr/>
          </a:p>
        </p:txBody>
      </p:sp>
      <p:sp>
        <p:nvSpPr>
          <p:cNvPr id="99" name="Google Shape;99;p2"/>
          <p:cNvSpPr txBox="1"/>
          <p:nvPr>
            <p:ph idx="2" type="body"/>
          </p:nvPr>
        </p:nvSpPr>
        <p:spPr>
          <a:xfrm>
            <a:off x="2" y="405322"/>
            <a:ext cx="18288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 sz="5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Introduction</a:t>
            </a:r>
            <a:endParaRPr sz="50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0" name="Google Shape;100;p2"/>
          <p:cNvSpPr txBox="1"/>
          <p:nvPr>
            <p:ph idx="2" type="body"/>
          </p:nvPr>
        </p:nvSpPr>
        <p:spPr>
          <a:xfrm>
            <a:off x="1" y="4164964"/>
            <a:ext cx="18288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it" sz="5000">
                <a:solidFill>
                  <a:srgbClr val="4C697D"/>
                </a:solidFill>
                <a:latin typeface="Public Sans"/>
                <a:ea typeface="Public Sans"/>
                <a:cs typeface="Public Sans"/>
                <a:sym typeface="Public Sans"/>
              </a:rPr>
              <a:t>Drupal GovCon 2021</a:t>
            </a:r>
            <a:endParaRPr sz="5000">
              <a:solidFill>
                <a:srgbClr val="4C697D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f5e2e78e8d_0_82"/>
          <p:cNvSpPr txBox="1"/>
          <p:nvPr>
            <p:ph idx="5" type="body"/>
          </p:nvPr>
        </p:nvSpPr>
        <p:spPr>
          <a:xfrm>
            <a:off x="15" y="2022170"/>
            <a:ext cx="18288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 sz="3800">
                <a:latin typeface="Public Sans"/>
                <a:ea typeface="Public Sans"/>
                <a:cs typeface="Public Sans"/>
                <a:sym typeface="Public Sans"/>
              </a:rPr>
              <a:t>Recommendation Engine using Machine Learning</a:t>
            </a:r>
            <a:endParaRPr sz="3800"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96" name="Google Shape;196;gf5e2e78e8d_0_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9913" y="3352227"/>
            <a:ext cx="10468176" cy="587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f5e2e78e8d_0_82"/>
          <p:cNvSpPr txBox="1"/>
          <p:nvPr>
            <p:ph idx="3" type="body"/>
          </p:nvPr>
        </p:nvSpPr>
        <p:spPr>
          <a:xfrm>
            <a:off x="2" y="405322"/>
            <a:ext cx="18288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 sz="5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What is Deep Learning?</a:t>
            </a:r>
            <a:endParaRPr sz="50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f5e2e78e8d_0_89"/>
          <p:cNvSpPr/>
          <p:nvPr>
            <p:ph idx="2" type="pic"/>
          </p:nvPr>
        </p:nvSpPr>
        <p:spPr>
          <a:xfrm>
            <a:off x="0" y="2097775"/>
            <a:ext cx="5902500" cy="799290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gf5e2e78e8d_0_89"/>
          <p:cNvSpPr txBox="1"/>
          <p:nvPr>
            <p:ph idx="1" type="body"/>
          </p:nvPr>
        </p:nvSpPr>
        <p:spPr>
          <a:xfrm>
            <a:off x="7360750" y="2097775"/>
            <a:ext cx="9682800" cy="6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600"/>
              <a:buFont typeface="Public Sans"/>
              <a:buChar char="★"/>
            </a:pPr>
            <a:r>
              <a:rPr b="1" lang="it" sz="36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Language most used for ML: Python</a:t>
            </a:r>
            <a:endParaRPr b="1" sz="36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431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200"/>
              <a:buFont typeface="Public Sans"/>
              <a:buChar char="○"/>
            </a:pPr>
            <a:r>
              <a:rPr b="1" lang="it" sz="32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High level language very similar to PHP - Pip/Composer</a:t>
            </a:r>
            <a:endParaRPr b="1" sz="32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431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200"/>
              <a:buFont typeface="Public Sans"/>
              <a:buChar char="○"/>
            </a:pPr>
            <a:r>
              <a:rPr b="1" lang="it" sz="32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Dependencies: Numpy, Scipy, Scikit-learn, Pandas, Matplotlib, Keras, TensorFlow, PyTorch</a:t>
            </a:r>
            <a:endParaRPr b="1" sz="32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431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200"/>
              <a:buFont typeface="Public Sans"/>
              <a:buChar char="○"/>
            </a:pPr>
            <a:r>
              <a:rPr b="1" lang="it" sz="32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Jupyter Notebooks/Google Collab: interactive in-browser editor</a:t>
            </a:r>
            <a:endParaRPr b="1" sz="32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431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200"/>
              <a:buFont typeface="Public Sans"/>
              <a:buChar char="○"/>
            </a:pPr>
            <a:r>
              <a:rPr b="1" lang="it" sz="32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Integrated Development Environments - Visual Studio Code, PyCharm, Atom</a:t>
            </a:r>
            <a:endParaRPr b="1" sz="32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600"/>
              <a:buFont typeface="Public Sans"/>
              <a:buChar char="★"/>
            </a:pPr>
            <a:r>
              <a:rPr b="1" lang="it" sz="36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Other Languages used</a:t>
            </a:r>
            <a:endParaRPr b="1" sz="36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431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200"/>
              <a:buFont typeface="Public Sans"/>
              <a:buChar char="○"/>
            </a:pPr>
            <a:r>
              <a:rPr b="1" lang="it" sz="32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R, Java, C++, Julia and </a:t>
            </a:r>
            <a:r>
              <a:rPr b="1" lang="it" sz="3200">
                <a:solidFill>
                  <a:srgbClr val="E22B4B"/>
                </a:solidFill>
                <a:latin typeface="Public Sans"/>
                <a:ea typeface="Public Sans"/>
                <a:cs typeface="Public Sans"/>
                <a:sym typeface="Public Sans"/>
              </a:rPr>
              <a:t>JavaScript</a:t>
            </a:r>
            <a:endParaRPr b="1" sz="3200">
              <a:solidFill>
                <a:srgbClr val="E22B4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28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204" name="Google Shape;204;gf5e2e78e8d_0_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097775"/>
            <a:ext cx="6382901" cy="799290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f5e2e78e8d_0_89"/>
          <p:cNvSpPr txBox="1"/>
          <p:nvPr>
            <p:ph idx="3" type="body"/>
          </p:nvPr>
        </p:nvSpPr>
        <p:spPr>
          <a:xfrm>
            <a:off x="2" y="405322"/>
            <a:ext cx="18288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 sz="5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What is TensorFlow.js?</a:t>
            </a:r>
            <a:endParaRPr sz="50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f5e2e78e8d_0_97"/>
          <p:cNvSpPr txBox="1"/>
          <p:nvPr>
            <p:ph idx="5" type="body"/>
          </p:nvPr>
        </p:nvSpPr>
        <p:spPr>
          <a:xfrm>
            <a:off x="2" y="2117770"/>
            <a:ext cx="18288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 sz="3800">
                <a:latin typeface="Public Sans"/>
                <a:ea typeface="Public Sans"/>
                <a:cs typeface="Public Sans"/>
                <a:sym typeface="Public Sans"/>
              </a:rPr>
              <a:t>Brief History of TensorFlow.js</a:t>
            </a:r>
            <a:endParaRPr sz="3800"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11" name="Google Shape;211;gf5e2e78e8d_0_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4250" y="3480675"/>
            <a:ext cx="15815199" cy="510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f5e2e78e8d_0_97"/>
          <p:cNvSpPr txBox="1"/>
          <p:nvPr>
            <p:ph idx="3" type="body"/>
          </p:nvPr>
        </p:nvSpPr>
        <p:spPr>
          <a:xfrm>
            <a:off x="2" y="405322"/>
            <a:ext cx="18288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 sz="5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What is TensorFlow.js?</a:t>
            </a:r>
            <a:endParaRPr sz="50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f5e2e78e8d_0_104"/>
          <p:cNvSpPr txBox="1"/>
          <p:nvPr>
            <p:ph idx="1" type="body"/>
          </p:nvPr>
        </p:nvSpPr>
        <p:spPr>
          <a:xfrm>
            <a:off x="7418125" y="2536925"/>
            <a:ext cx="9682800" cy="6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600"/>
              <a:buFont typeface="Public Sans"/>
              <a:buChar char="★"/>
            </a:pPr>
            <a:r>
              <a:rPr b="1" lang="it" sz="36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3 Machine Learning modules:</a:t>
            </a:r>
            <a:endParaRPr b="1" sz="36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457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600"/>
              <a:buFont typeface="Public Sans"/>
              <a:buChar char="○"/>
            </a:pPr>
            <a:r>
              <a:rPr b="1" lang="it" sz="36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Machine Learning Libraries</a:t>
            </a:r>
            <a:endParaRPr b="1" sz="36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457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600"/>
              <a:buFont typeface="Public Sans"/>
              <a:buChar char="○"/>
            </a:pPr>
            <a:r>
              <a:rPr b="1" lang="it" sz="36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Drupal Compute</a:t>
            </a:r>
            <a:endParaRPr b="1" sz="36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457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600"/>
              <a:buFont typeface="Public Sans"/>
              <a:buChar char="○"/>
            </a:pPr>
            <a:r>
              <a:rPr b="1" lang="it" sz="36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Recommender API</a:t>
            </a:r>
            <a:endParaRPr b="1" sz="36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600"/>
              <a:buFont typeface="Public Sans"/>
              <a:buChar char="★"/>
            </a:pPr>
            <a:r>
              <a:rPr b="1" lang="it" sz="36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Drupal 7 only</a:t>
            </a:r>
            <a:endParaRPr b="1" sz="36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600"/>
              <a:buFont typeface="Public Sans"/>
              <a:buChar char="★"/>
            </a:pPr>
            <a:r>
              <a:rPr b="1" lang="it" sz="36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Allows use of Python or Java code using Drupal queue</a:t>
            </a:r>
            <a:endParaRPr b="1" sz="36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600"/>
              <a:buFont typeface="Public Sans"/>
              <a:buChar char="★"/>
            </a:pPr>
            <a:r>
              <a:rPr b="1" lang="it" sz="36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Proprietary Machine Learning functionality</a:t>
            </a:r>
            <a:endParaRPr b="1" sz="36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457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600"/>
              <a:buFont typeface="Public Sans"/>
              <a:buChar char="○"/>
            </a:pPr>
            <a:r>
              <a:rPr b="1" lang="it" sz="36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Acquia - Personalization</a:t>
            </a:r>
            <a:endParaRPr b="1" sz="36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28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218" name="Google Shape;218;gf5e2e78e8d_0_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825" y="3142138"/>
            <a:ext cx="5252775" cy="400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f5e2e78e8d_0_104"/>
          <p:cNvSpPr txBox="1"/>
          <p:nvPr>
            <p:ph idx="3" type="body"/>
          </p:nvPr>
        </p:nvSpPr>
        <p:spPr>
          <a:xfrm>
            <a:off x="2" y="405322"/>
            <a:ext cx="18288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 sz="5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Drupal and Machine Learning</a:t>
            </a:r>
            <a:endParaRPr sz="50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f5e2e78e8d_0_113"/>
          <p:cNvSpPr txBox="1"/>
          <p:nvPr>
            <p:ph idx="1" type="body"/>
          </p:nvPr>
        </p:nvSpPr>
        <p:spPr>
          <a:xfrm>
            <a:off x="7418125" y="3148800"/>
            <a:ext cx="9682800" cy="6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000"/>
              <a:buFont typeface="Public Sans"/>
              <a:buChar char="★"/>
            </a:pPr>
            <a:r>
              <a:rPr b="1" lang="it" sz="30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Component Module</a:t>
            </a:r>
            <a:endParaRPr b="1" sz="30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000"/>
              <a:buFont typeface="Public Sans"/>
              <a:buChar char="○"/>
            </a:pPr>
            <a:r>
              <a:rPr b="1" lang="it" sz="30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Use JavaScript within a block</a:t>
            </a:r>
            <a:endParaRPr b="1" sz="30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000"/>
              <a:buFont typeface="Public Sans"/>
              <a:buChar char="○"/>
            </a:pPr>
            <a:r>
              <a:rPr b="1" lang="it" sz="30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JavaScript configuration in block config</a:t>
            </a:r>
            <a:endParaRPr b="1" sz="30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000"/>
              <a:buFont typeface="Public Sans"/>
              <a:buChar char="○"/>
            </a:pPr>
            <a:r>
              <a:rPr b="1" lang="it" sz="30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Drupal setup to work with JavaScript</a:t>
            </a:r>
            <a:endParaRPr b="1" sz="30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000"/>
              <a:buFont typeface="Public Sans"/>
              <a:buChar char="★"/>
            </a:pPr>
            <a:r>
              <a:rPr b="1" lang="it" sz="30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TensorFlow.js</a:t>
            </a:r>
            <a:endParaRPr b="1" sz="30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000"/>
              <a:buFont typeface="Public Sans"/>
              <a:buChar char="○"/>
            </a:pPr>
            <a:r>
              <a:rPr b="1" lang="it" sz="30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Fully developed JavaScript library</a:t>
            </a:r>
            <a:endParaRPr b="1" sz="30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000"/>
              <a:buFont typeface="Public Sans"/>
              <a:buChar char="○"/>
            </a:pPr>
            <a:r>
              <a:rPr b="1" lang="it" sz="30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Uses WebGL to access GPU for processing</a:t>
            </a:r>
            <a:endParaRPr b="1" sz="30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000"/>
              <a:buFont typeface="Public Sans"/>
              <a:buChar char="○"/>
            </a:pPr>
            <a:r>
              <a:rPr b="1" lang="it" sz="30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TensorFlow Datasets - Collection of datasets</a:t>
            </a:r>
            <a:endParaRPr b="1" sz="30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000"/>
              <a:buFont typeface="Public Sans"/>
              <a:buChar char="○"/>
            </a:pPr>
            <a:r>
              <a:rPr b="1" lang="it" sz="30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TensorFlow Hub - Collection of pre-trained models</a:t>
            </a:r>
            <a:endParaRPr b="1" sz="30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000"/>
              <a:buFont typeface="Public Sans"/>
              <a:buChar char="○"/>
            </a:pPr>
            <a:r>
              <a:rPr b="1" lang="it" sz="30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Models developed in Python can be converted to TensorFlow.js models</a:t>
            </a:r>
            <a:endParaRPr b="1" sz="30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28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25" name="Google Shape;225;gf5e2e78e8d_0_113"/>
          <p:cNvSpPr txBox="1"/>
          <p:nvPr/>
        </p:nvSpPr>
        <p:spPr>
          <a:xfrm>
            <a:off x="7216075" y="2170350"/>
            <a:ext cx="10086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it" sz="3200" u="none" cap="none" strike="noStrike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An alternative: Component Module + TensorFlow.js</a:t>
            </a:r>
            <a:endParaRPr i="0" sz="3000" u="none" cap="none" strike="noStrik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26" name="Google Shape;226;gf5e2e78e8d_0_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55000"/>
            <a:ext cx="6119725" cy="764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f5e2e78e8d_0_113"/>
          <p:cNvSpPr txBox="1"/>
          <p:nvPr>
            <p:ph idx="3" type="body"/>
          </p:nvPr>
        </p:nvSpPr>
        <p:spPr>
          <a:xfrm>
            <a:off x="2" y="405322"/>
            <a:ext cx="18288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 sz="5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Drupal and Machine Learning</a:t>
            </a:r>
            <a:endParaRPr sz="50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f5e2e78e8d_0_122"/>
          <p:cNvSpPr txBox="1"/>
          <p:nvPr>
            <p:ph idx="1" type="body"/>
          </p:nvPr>
        </p:nvSpPr>
        <p:spPr>
          <a:xfrm>
            <a:off x="7400350" y="2455000"/>
            <a:ext cx="10247100" cy="71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it" sz="29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Directory Structure</a:t>
            </a:r>
            <a:endParaRPr b="1" sz="29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it" sz="27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/</a:t>
            </a:r>
            <a:r>
              <a:rPr b="1" lang="it" sz="21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web/modules/custom/tensorflow</a:t>
            </a:r>
            <a:endParaRPr b="1" sz="21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it" sz="21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.../tensorflow/tensorflow.info.yml</a:t>
            </a:r>
            <a:endParaRPr b="1" sz="21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it" sz="21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.../tensorflow/components</a:t>
            </a:r>
            <a:endParaRPr b="1" sz="21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it" sz="21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.../tensorflow/components/comp_linear_reg/comp_linear_reg.component.yml</a:t>
            </a:r>
            <a:endParaRPr b="1" sz="21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it" sz="21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.../tensorflow/components/comp_linear_reg/index.html</a:t>
            </a:r>
            <a:endParaRPr b="1" sz="21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it" sz="21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.../tensorflow/components/comp_linear_reg/tf_linear_reg.js</a:t>
            </a:r>
            <a:endParaRPr b="1" sz="21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29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it" sz="29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Creating Custom Component Module</a:t>
            </a:r>
            <a:endParaRPr b="1" sz="29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100"/>
              <a:buFont typeface="Public Sans"/>
              <a:buChar char="★"/>
            </a:pPr>
            <a:r>
              <a:rPr b="1" lang="it" sz="21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Create tensorflow.info.yml file</a:t>
            </a:r>
            <a:endParaRPr b="1" sz="21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100"/>
              <a:buFont typeface="Public Sans"/>
              <a:buChar char="★"/>
            </a:pPr>
            <a:r>
              <a:rPr b="1" lang="it" sz="21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Create comp_linear_reg.component.yml</a:t>
            </a:r>
            <a:endParaRPr b="1" sz="21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100"/>
              <a:buFont typeface="Public Sans"/>
              <a:buChar char="★"/>
            </a:pPr>
            <a:r>
              <a:rPr b="1" lang="it" sz="21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Create tf_linear_reg.js</a:t>
            </a:r>
            <a:endParaRPr b="1" sz="21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100"/>
              <a:buFont typeface="Public Sans"/>
              <a:buChar char="★"/>
            </a:pPr>
            <a:r>
              <a:rPr b="1" lang="it" sz="21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Create index.html</a:t>
            </a:r>
            <a:endParaRPr b="1" sz="21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21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it" sz="29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Adding Component Block to Page</a:t>
            </a:r>
            <a:endParaRPr b="1" sz="29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100"/>
              <a:buFont typeface="Public Sans"/>
              <a:buChar char="★"/>
            </a:pPr>
            <a:r>
              <a:rPr b="1" lang="it" sz="21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Add TensorFlow.js Linear Regression Block to Content Region</a:t>
            </a:r>
            <a:endParaRPr b="1" sz="21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100"/>
              <a:buFont typeface="Public Sans"/>
              <a:buChar char="★"/>
            </a:pPr>
            <a:r>
              <a:rPr b="1" lang="it" sz="21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Configure Block</a:t>
            </a:r>
            <a:endParaRPr b="1" sz="21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100"/>
              <a:buFont typeface="Public Sans"/>
              <a:buChar char="★"/>
            </a:pPr>
            <a:r>
              <a:rPr b="1" lang="it" sz="21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Clear Cache</a:t>
            </a:r>
            <a:endParaRPr b="1" sz="21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21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33" name="Google Shape;233;gf5e2e78e8d_0_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55000"/>
            <a:ext cx="6119725" cy="764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f5e2e78e8d_0_122"/>
          <p:cNvSpPr txBox="1"/>
          <p:nvPr>
            <p:ph idx="3" type="body"/>
          </p:nvPr>
        </p:nvSpPr>
        <p:spPr>
          <a:xfrm>
            <a:off x="2" y="405322"/>
            <a:ext cx="18288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 sz="5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Understanding the Component Module</a:t>
            </a:r>
            <a:endParaRPr sz="50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7"/>
          <p:cNvSpPr txBox="1"/>
          <p:nvPr>
            <p:ph idx="1" type="body"/>
          </p:nvPr>
        </p:nvSpPr>
        <p:spPr>
          <a:xfrm>
            <a:off x="0" y="4233078"/>
            <a:ext cx="18288001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>
                <a:latin typeface="Public Sans"/>
                <a:ea typeface="Public Sans"/>
                <a:cs typeface="Public Sans"/>
                <a:sym typeface="Public Sans"/>
              </a:rPr>
              <a:t>DEMO TIME!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f159649e7b_0_0"/>
          <p:cNvSpPr txBox="1"/>
          <p:nvPr>
            <p:ph idx="4" type="body"/>
          </p:nvPr>
        </p:nvSpPr>
        <p:spPr>
          <a:xfrm>
            <a:off x="4829450" y="2650250"/>
            <a:ext cx="10588500" cy="70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95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4600"/>
              <a:buFont typeface="Public Sans"/>
              <a:buChar char="★"/>
            </a:pPr>
            <a:r>
              <a:rPr b="1" lang="it" sz="46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Work on TensorFlow.js Module</a:t>
            </a:r>
            <a:endParaRPr b="1" sz="46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495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4600"/>
              <a:buFont typeface="Public Sans"/>
              <a:buChar char="★"/>
            </a:pPr>
            <a:r>
              <a:rPr b="1" lang="it" sz="46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AI Chatbot for Drupal</a:t>
            </a:r>
            <a:endParaRPr b="1" sz="46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495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4600"/>
              <a:buFont typeface="Public Sans"/>
              <a:buChar char="★"/>
            </a:pPr>
            <a:r>
              <a:rPr b="1" lang="it" sz="46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Recommender for Drupal Commerce</a:t>
            </a:r>
            <a:endParaRPr b="1" sz="46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495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4600"/>
              <a:buFont typeface="Public Sans"/>
              <a:buChar char="★"/>
            </a:pPr>
            <a:r>
              <a:rPr b="1" lang="it" sz="46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Job Recommender</a:t>
            </a:r>
            <a:endParaRPr b="1" sz="46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4000">
              <a:solidFill>
                <a:srgbClr val="08547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4000">
              <a:solidFill>
                <a:srgbClr val="08547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gf159649e7b_0_0"/>
          <p:cNvSpPr txBox="1"/>
          <p:nvPr>
            <p:ph idx="2" type="body"/>
          </p:nvPr>
        </p:nvSpPr>
        <p:spPr>
          <a:xfrm>
            <a:off x="2" y="405322"/>
            <a:ext cx="18288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 sz="5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Looking to the Future</a:t>
            </a:r>
            <a:endParaRPr sz="50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f6c5011388_0_0"/>
          <p:cNvSpPr txBox="1"/>
          <p:nvPr>
            <p:ph idx="1" type="body"/>
          </p:nvPr>
        </p:nvSpPr>
        <p:spPr>
          <a:xfrm>
            <a:off x="0" y="4233078"/>
            <a:ext cx="18288001" cy="12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>
                <a:latin typeface="Public Sans"/>
                <a:ea typeface="Public Sans"/>
                <a:cs typeface="Public Sans"/>
                <a:sym typeface="Public Sans"/>
              </a:rPr>
              <a:t>QUESTIONS?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f6c5011388_0_6"/>
          <p:cNvSpPr txBox="1"/>
          <p:nvPr>
            <p:ph idx="4" type="body"/>
          </p:nvPr>
        </p:nvSpPr>
        <p:spPr>
          <a:xfrm>
            <a:off x="3341100" y="2650250"/>
            <a:ext cx="14243400" cy="70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95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4600"/>
              <a:buFont typeface="Public Sans"/>
              <a:buChar char="★"/>
            </a:pPr>
            <a:r>
              <a:rPr b="1" lang="it" sz="46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For all who attended my talk</a:t>
            </a:r>
            <a:endParaRPr b="1" sz="46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495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4600"/>
              <a:buFont typeface="Public Sans"/>
              <a:buChar char="★"/>
            </a:pPr>
            <a:r>
              <a:rPr b="1" lang="it" sz="46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Drupal GovCon Organizers and Volunteers</a:t>
            </a:r>
            <a:endParaRPr b="1" sz="46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495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4600"/>
              <a:buFont typeface="Public Sans"/>
              <a:buChar char="★"/>
            </a:pPr>
            <a:r>
              <a:rPr b="1" lang="it" sz="46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Matt Ellis Pritchard of Esteemed</a:t>
            </a:r>
            <a:endParaRPr b="1" sz="46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495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4600"/>
              <a:buFont typeface="Public Sans"/>
              <a:buChar char="★"/>
            </a:pPr>
            <a:r>
              <a:rPr b="1" lang="it" sz="46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My Colleagues at Esteemed</a:t>
            </a:r>
            <a:endParaRPr b="1" sz="46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495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4600"/>
              <a:buFont typeface="Public Sans"/>
              <a:buChar char="★"/>
            </a:pPr>
            <a:r>
              <a:rPr b="1" lang="it" sz="46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And Most of All I Thank God</a:t>
            </a:r>
            <a:endParaRPr b="1" sz="46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" name="Google Shape;256;gf6c5011388_0_6"/>
          <p:cNvSpPr txBox="1"/>
          <p:nvPr>
            <p:ph idx="2" type="body"/>
          </p:nvPr>
        </p:nvSpPr>
        <p:spPr>
          <a:xfrm>
            <a:off x="2" y="405322"/>
            <a:ext cx="18288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 sz="5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Thank You!</a:t>
            </a:r>
            <a:endParaRPr sz="50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 txBox="1"/>
          <p:nvPr>
            <p:ph idx="2" type="body"/>
          </p:nvPr>
        </p:nvSpPr>
        <p:spPr>
          <a:xfrm>
            <a:off x="-1848" y="2096443"/>
            <a:ext cx="18288001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it">
                <a:latin typeface="Public Sans"/>
                <a:ea typeface="Public Sans"/>
                <a:cs typeface="Public Sans"/>
                <a:sym typeface="Public Sans"/>
              </a:rPr>
              <a:t>My Development History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6" name="Google Shape;106;p3"/>
          <p:cNvSpPr txBox="1"/>
          <p:nvPr>
            <p:ph idx="3" type="body"/>
          </p:nvPr>
        </p:nvSpPr>
        <p:spPr>
          <a:xfrm>
            <a:off x="-1848" y="3173080"/>
            <a:ext cx="18288001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it" sz="3200">
                <a:latin typeface="Public Sans"/>
                <a:ea typeface="Public Sans"/>
                <a:cs typeface="Public Sans"/>
                <a:sym typeface="Public Sans"/>
              </a:rPr>
              <a:t>I've been a Drupal Developer for 12 years, working on government agency Drupal websites, </a:t>
            </a:r>
            <a:endParaRPr sz="3200"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it" sz="3200">
                <a:latin typeface="Public Sans"/>
                <a:ea typeface="Public Sans"/>
                <a:cs typeface="Public Sans"/>
                <a:sym typeface="Public Sans"/>
              </a:rPr>
              <a:t>healthcare Drupal websites, machine learning applications, and software engineering.</a:t>
            </a:r>
            <a:endParaRPr sz="3200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7" name="Google Shape;107;p3"/>
          <p:cNvSpPr txBox="1"/>
          <p:nvPr>
            <p:ph idx="4" type="body"/>
          </p:nvPr>
        </p:nvSpPr>
        <p:spPr>
          <a:xfrm>
            <a:off x="1" y="9238748"/>
            <a:ext cx="1828615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p3"/>
          <p:cNvSpPr txBox="1"/>
          <p:nvPr/>
        </p:nvSpPr>
        <p:spPr>
          <a:xfrm>
            <a:off x="1828100" y="5949100"/>
            <a:ext cx="416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it" sz="2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Senior Drupal Developer</a:t>
            </a:r>
            <a:endParaRPr i="0" sz="2400" u="none" cap="none" strike="noStrik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7323625" y="5949100"/>
            <a:ext cx="3671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it" sz="2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Drupal Developer at Florida Blue</a:t>
            </a:r>
            <a:endParaRPr i="0" sz="2400" u="none" cap="none" strike="noStrik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10" name="Google Shape;110;p3"/>
          <p:cNvSpPr txBox="1"/>
          <p:nvPr/>
        </p:nvSpPr>
        <p:spPr>
          <a:xfrm>
            <a:off x="12154750" y="5949100"/>
            <a:ext cx="4663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it" sz="24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Senior Software Developer</a:t>
            </a:r>
            <a:endParaRPr i="0" sz="2400" u="none" cap="none" strike="noStrik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11" name="Google Shape;11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0200" y="5085455"/>
            <a:ext cx="190500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0725" y="5080688"/>
            <a:ext cx="2857500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057600" y="5133075"/>
            <a:ext cx="285750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"/>
          <p:cNvSpPr txBox="1"/>
          <p:nvPr>
            <p:ph idx="2" type="body"/>
          </p:nvPr>
        </p:nvSpPr>
        <p:spPr>
          <a:xfrm>
            <a:off x="2" y="405322"/>
            <a:ext cx="18288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 sz="5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Introduction</a:t>
            </a:r>
            <a:endParaRPr sz="50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"/>
          <p:cNvSpPr txBox="1"/>
          <p:nvPr>
            <p:ph idx="2" type="body"/>
          </p:nvPr>
        </p:nvSpPr>
        <p:spPr>
          <a:xfrm>
            <a:off x="2" y="405322"/>
            <a:ext cx="18288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 sz="5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Our Agenda</a:t>
            </a:r>
            <a:endParaRPr sz="50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20" name="Google Shape;120;p8"/>
          <p:cNvSpPr txBox="1"/>
          <p:nvPr>
            <p:ph idx="4" type="body"/>
          </p:nvPr>
        </p:nvSpPr>
        <p:spPr>
          <a:xfrm>
            <a:off x="4322400" y="2728175"/>
            <a:ext cx="10968600" cy="59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4400"/>
              <a:buFont typeface="Public Sans"/>
              <a:buChar char="★"/>
            </a:pPr>
            <a:r>
              <a:rPr lang="it" sz="44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Intro to Machine Learning</a:t>
            </a:r>
            <a:endParaRPr sz="44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4400"/>
              <a:buFont typeface="Public Sans"/>
              <a:buChar char="★"/>
            </a:pPr>
            <a:r>
              <a:rPr lang="it" sz="44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What is Deep Learning?</a:t>
            </a:r>
            <a:endParaRPr sz="44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4400"/>
              <a:buFont typeface="Public Sans"/>
              <a:buChar char="★"/>
            </a:pPr>
            <a:r>
              <a:rPr lang="it" sz="44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What is TensorFlow.js?</a:t>
            </a:r>
            <a:endParaRPr sz="44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4400"/>
              <a:buFont typeface="Public Sans"/>
              <a:buChar char="★"/>
            </a:pPr>
            <a:r>
              <a:rPr lang="it" sz="44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Drupal and Machine Learning</a:t>
            </a:r>
            <a:endParaRPr sz="44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4400"/>
              <a:buFont typeface="Public Sans"/>
              <a:buChar char="★"/>
            </a:pPr>
            <a:r>
              <a:rPr lang="it" sz="44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Understanding the Component Module</a:t>
            </a:r>
            <a:endParaRPr sz="44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4400"/>
              <a:buFont typeface="Public Sans"/>
              <a:buChar char="★"/>
            </a:pPr>
            <a:r>
              <a:rPr lang="it" sz="44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Demo</a:t>
            </a:r>
            <a:endParaRPr sz="44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4400"/>
              <a:buFont typeface="Public Sans"/>
              <a:buChar char="★"/>
            </a:pPr>
            <a:r>
              <a:rPr lang="it" sz="44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Looking to the Future</a:t>
            </a:r>
            <a:endParaRPr sz="44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4400"/>
              <a:buFont typeface="Public Sans"/>
              <a:buChar char="★"/>
            </a:pPr>
            <a:r>
              <a:rPr lang="it" sz="44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Questions?</a:t>
            </a:r>
            <a:endParaRPr sz="36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f5e2e78e8d_0_4"/>
          <p:cNvSpPr/>
          <p:nvPr>
            <p:ph idx="2" type="pic"/>
          </p:nvPr>
        </p:nvSpPr>
        <p:spPr>
          <a:xfrm>
            <a:off x="0" y="2097775"/>
            <a:ext cx="5902500" cy="79929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gf5e2e78e8d_0_4"/>
          <p:cNvSpPr txBox="1"/>
          <p:nvPr>
            <p:ph idx="1" type="body"/>
          </p:nvPr>
        </p:nvSpPr>
        <p:spPr>
          <a:xfrm>
            <a:off x="7418125" y="2683025"/>
            <a:ext cx="9682800" cy="42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it" sz="46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"Just as electricity transformed almost everything 100 years ago, today I actually have a hard time thinking of any industry that I don't think AI will transform in the next several years."</a:t>
            </a:r>
            <a:endParaRPr b="1" sz="46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27" name="Google Shape;127;gf5e2e78e8d_0_4"/>
          <p:cNvPicPr preferRelativeResize="0"/>
          <p:nvPr/>
        </p:nvPicPr>
        <p:blipFill rotWithShape="1">
          <a:blip r:embed="rId3">
            <a:alphaModFix/>
          </a:blip>
          <a:srcRect b="0" l="237" r="228" t="0"/>
          <a:stretch/>
        </p:blipFill>
        <p:spPr>
          <a:xfrm>
            <a:off x="0" y="2097775"/>
            <a:ext cx="6382901" cy="79929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f5e2e78e8d_0_4"/>
          <p:cNvSpPr txBox="1"/>
          <p:nvPr/>
        </p:nvSpPr>
        <p:spPr>
          <a:xfrm>
            <a:off x="8045575" y="7188500"/>
            <a:ext cx="8427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it" sz="2400" u="none" cap="none" strike="noStrike">
                <a:solidFill>
                  <a:srgbClr val="E22B4B"/>
                </a:solidFill>
                <a:latin typeface="Public Sans"/>
                <a:ea typeface="Public Sans"/>
                <a:cs typeface="Public Sans"/>
                <a:sym typeface="Public Sans"/>
              </a:rPr>
              <a:t>Andrew Ng - Stanford Professor &amp; Co-founder of Coursera</a:t>
            </a:r>
            <a:endParaRPr i="0" sz="2400" u="none" cap="none" strike="noStrike">
              <a:solidFill>
                <a:srgbClr val="E22B4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29" name="Google Shape;129;gf5e2e78e8d_0_4"/>
          <p:cNvSpPr txBox="1"/>
          <p:nvPr>
            <p:ph idx="3" type="body"/>
          </p:nvPr>
        </p:nvSpPr>
        <p:spPr>
          <a:xfrm>
            <a:off x="2" y="405322"/>
            <a:ext cx="18288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 sz="5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Intro to Machine Learning</a:t>
            </a:r>
            <a:endParaRPr sz="50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"/>
          <p:cNvSpPr txBox="1"/>
          <p:nvPr>
            <p:ph idx="1" type="body"/>
          </p:nvPr>
        </p:nvSpPr>
        <p:spPr>
          <a:xfrm>
            <a:off x="2" y="2573824"/>
            <a:ext cx="1828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t" sz="3200">
                <a:latin typeface="Public Sans"/>
                <a:ea typeface="Public Sans"/>
                <a:cs typeface="Public Sans"/>
                <a:sym typeface="Public Sans"/>
              </a:rPr>
              <a:t>Companies currently leveraging machine learning applications and devices</a:t>
            </a:r>
            <a:endParaRPr sz="3200"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35" name="Google Shape;13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2350" y="4604010"/>
            <a:ext cx="1352550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46800" y="4604010"/>
            <a:ext cx="1352550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4563" y="4604010"/>
            <a:ext cx="1352550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009025" y="4604010"/>
            <a:ext cx="1352550" cy="1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4"/>
          <p:cNvSpPr txBox="1"/>
          <p:nvPr/>
        </p:nvSpPr>
        <p:spPr>
          <a:xfrm>
            <a:off x="1095825" y="6320925"/>
            <a:ext cx="303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i="0" lang="it" sz="3000" u="sng" cap="none" strike="noStrike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Nvidia</a:t>
            </a:r>
            <a:endParaRPr i="0" sz="2000" u="none" cap="none" strike="noStrike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40" name="Google Shape;140;p4"/>
          <p:cNvSpPr txBox="1"/>
          <p:nvPr/>
        </p:nvSpPr>
        <p:spPr>
          <a:xfrm>
            <a:off x="5179250" y="6320925"/>
            <a:ext cx="3651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i="0" lang="it" sz="3000" u="sng" cap="none" strike="noStrike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Facebook</a:t>
            </a:r>
            <a:endParaRPr i="0" sz="2100" u="none" cap="none" strike="noStrike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41" name="Google Shape;141;p4"/>
          <p:cNvSpPr txBox="1"/>
          <p:nvPr/>
        </p:nvSpPr>
        <p:spPr>
          <a:xfrm>
            <a:off x="14182500" y="6320925"/>
            <a:ext cx="303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i="0" lang="it" sz="3000" u="sng" cap="none" strike="noStrike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LinkedIn</a:t>
            </a:r>
            <a:endParaRPr i="0" sz="2400" u="none" cap="none" strike="noStrike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9820275" y="6320925"/>
            <a:ext cx="3036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i="0" lang="it" sz="3000" u="sng" cap="none" strike="noStrike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Tesla</a:t>
            </a:r>
            <a:endParaRPr i="0" sz="3000" u="sng" cap="none" strike="noStrike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43" name="Google Shape;143;p4"/>
          <p:cNvSpPr txBox="1"/>
          <p:nvPr/>
        </p:nvSpPr>
        <p:spPr>
          <a:xfrm>
            <a:off x="1389325" y="6967425"/>
            <a:ext cx="3036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200"/>
              <a:buFont typeface="Public Sans"/>
              <a:buChar char="●"/>
            </a:pPr>
            <a:r>
              <a:rPr i="0" lang="it" sz="2200" u="none" cap="none" strike="noStrike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GPUs</a:t>
            </a:r>
            <a:endParaRPr i="0" sz="2200" u="none" cap="none" strike="noStrike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200"/>
              <a:buFont typeface="Public Sans"/>
              <a:buChar char="●"/>
            </a:pPr>
            <a:r>
              <a:rPr i="0" lang="it" sz="2200" u="none" cap="none" strike="noStrike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Edge Devices</a:t>
            </a:r>
            <a:endParaRPr i="0" sz="2200" u="none" cap="none" strike="noStrike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200"/>
              <a:buFont typeface="Public Sans"/>
              <a:buChar char="●"/>
            </a:pPr>
            <a:r>
              <a:rPr i="0" lang="it" sz="2200" u="none" cap="none" strike="noStrike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Omniverse</a:t>
            </a:r>
            <a:endParaRPr i="0" sz="1600" u="none" cap="none" strike="noStrik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44" name="Google Shape;144;p4"/>
          <p:cNvSpPr txBox="1"/>
          <p:nvPr/>
        </p:nvSpPr>
        <p:spPr>
          <a:xfrm>
            <a:off x="5716725" y="6944325"/>
            <a:ext cx="4103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200"/>
              <a:buFont typeface="Public Sans"/>
              <a:buChar char="●"/>
            </a:pPr>
            <a:r>
              <a:rPr i="0" lang="it" sz="2200" u="none" cap="none" strike="noStrike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Face Recognition</a:t>
            </a:r>
            <a:endParaRPr i="0" sz="2200" u="none" cap="none" strike="noStrike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200"/>
              <a:buFont typeface="Public Sans"/>
              <a:buChar char="●"/>
            </a:pPr>
            <a:r>
              <a:rPr i="0" lang="it" sz="2200" u="none" cap="none" strike="noStrike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Friend Recommender</a:t>
            </a:r>
            <a:endParaRPr i="0" sz="2200" u="none" cap="none" strike="noStrike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200"/>
              <a:buFont typeface="Public Sans"/>
              <a:buChar char="●"/>
            </a:pPr>
            <a:r>
              <a:rPr i="0" lang="it" sz="2200" u="none" cap="none" strike="noStrike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PyTorch</a:t>
            </a:r>
            <a:endParaRPr i="0" sz="2200" u="none" cap="none" strike="noStrike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45" name="Google Shape;145;p4"/>
          <p:cNvSpPr txBox="1"/>
          <p:nvPr/>
        </p:nvSpPr>
        <p:spPr>
          <a:xfrm>
            <a:off x="10178475" y="6967425"/>
            <a:ext cx="3588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200"/>
              <a:buFont typeface="Public Sans"/>
              <a:buChar char="●"/>
            </a:pPr>
            <a:r>
              <a:rPr i="0" lang="it" sz="2200" u="none" cap="none" strike="noStrike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Self Driving Cars</a:t>
            </a:r>
            <a:endParaRPr i="0" sz="2200" u="none" cap="none" strike="noStrike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200"/>
              <a:buFont typeface="Public Sans"/>
              <a:buChar char="●"/>
            </a:pPr>
            <a:r>
              <a:rPr i="0" lang="it" sz="2200" u="none" cap="none" strike="noStrike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Robots</a:t>
            </a:r>
            <a:endParaRPr i="0" sz="2200" u="none" cap="none" strike="noStrike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14516450" y="6967425"/>
            <a:ext cx="3651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200"/>
              <a:buFont typeface="Public Sans"/>
              <a:buChar char="●"/>
            </a:pPr>
            <a:r>
              <a:rPr i="0" lang="it" sz="2200" u="none" cap="none" strike="noStrike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Job Search</a:t>
            </a:r>
            <a:endParaRPr i="0" sz="2200" u="none" cap="none" strike="noStrike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200"/>
              <a:buFont typeface="Public Sans"/>
              <a:buChar char="●"/>
            </a:pPr>
            <a:r>
              <a:rPr i="0" lang="it" sz="2200" u="none" cap="none" strike="noStrike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Networking</a:t>
            </a:r>
            <a:endParaRPr i="0" sz="2200" u="none" cap="none" strike="noStrike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1595725" y="8784225"/>
            <a:ext cx="15623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it" sz="2000" u="none" cap="none" strike="noStrike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Others: Amazon, Banks (credit card fraud), Airports (facial recognition), Ebay, etc...</a:t>
            </a:r>
            <a:endParaRPr i="0" sz="2000" u="none" cap="none" strike="noStrike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48" name="Google Shape;148;p4"/>
          <p:cNvSpPr txBox="1"/>
          <p:nvPr>
            <p:ph idx="3" type="body"/>
          </p:nvPr>
        </p:nvSpPr>
        <p:spPr>
          <a:xfrm>
            <a:off x="2" y="405322"/>
            <a:ext cx="18288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 sz="5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Intro to Machine Learning</a:t>
            </a:r>
            <a:endParaRPr sz="50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"/>
          <p:cNvSpPr/>
          <p:nvPr>
            <p:ph idx="2" type="pic"/>
          </p:nvPr>
        </p:nvSpPr>
        <p:spPr>
          <a:xfrm>
            <a:off x="0" y="2097775"/>
            <a:ext cx="5902500" cy="7992900"/>
          </a:xfrm>
          <a:prstGeom prst="rect">
            <a:avLst/>
          </a:prstGeom>
          <a:noFill/>
          <a:ln>
            <a:noFill/>
          </a:ln>
        </p:spPr>
      </p:sp>
      <p:sp>
        <p:nvSpPr>
          <p:cNvPr id="154" name="Google Shape;154;p6"/>
          <p:cNvSpPr txBox="1"/>
          <p:nvPr>
            <p:ph idx="1" type="body"/>
          </p:nvPr>
        </p:nvSpPr>
        <p:spPr>
          <a:xfrm>
            <a:off x="7418125" y="3811150"/>
            <a:ext cx="96828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it" sz="50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"Machine learning focuses on applications that learn from experience and improve their decision-making or </a:t>
            </a:r>
            <a:r>
              <a:rPr b="1" lang="it" sz="5000">
                <a:solidFill>
                  <a:srgbClr val="E22B4B"/>
                </a:solidFill>
                <a:latin typeface="Public Sans"/>
                <a:ea typeface="Public Sans"/>
                <a:cs typeface="Public Sans"/>
                <a:sym typeface="Public Sans"/>
              </a:rPr>
              <a:t>predictive</a:t>
            </a:r>
            <a:r>
              <a:rPr b="1" lang="it" sz="50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 accuracy over time." - IBM</a:t>
            </a:r>
            <a:endParaRPr b="1" sz="50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55" name="Google Shape;15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097775"/>
            <a:ext cx="6382901" cy="79929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6"/>
          <p:cNvSpPr txBox="1"/>
          <p:nvPr>
            <p:ph idx="3" type="body"/>
          </p:nvPr>
        </p:nvSpPr>
        <p:spPr>
          <a:xfrm>
            <a:off x="2" y="405322"/>
            <a:ext cx="18288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 sz="5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Intro to Machine Learning</a:t>
            </a:r>
            <a:endParaRPr sz="50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gf5e2e78e8d_0_3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976" r="3984" t="0"/>
          <a:stretch/>
        </p:blipFill>
        <p:spPr>
          <a:xfrm>
            <a:off x="622650" y="1759775"/>
            <a:ext cx="5902500" cy="799290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f5e2e78e8d_0_36"/>
          <p:cNvSpPr txBox="1"/>
          <p:nvPr>
            <p:ph idx="1" type="body"/>
          </p:nvPr>
        </p:nvSpPr>
        <p:spPr>
          <a:xfrm>
            <a:off x="7329150" y="2227325"/>
            <a:ext cx="9682800" cy="70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600"/>
              <a:buFont typeface="Public Sans"/>
              <a:buChar char="★"/>
            </a:pPr>
            <a:r>
              <a:rPr b="1" lang="it" sz="36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Types of Machine Learning</a:t>
            </a:r>
            <a:endParaRPr sz="36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431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200"/>
              <a:buFont typeface="Bitter"/>
              <a:buChar char="○"/>
            </a:pPr>
            <a:r>
              <a:rPr b="1" lang="it" sz="32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Supervised Learning - for a set of data, the outcome is known (linear regression, classification)</a:t>
            </a:r>
            <a:r>
              <a:rPr lang="it" sz="32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endParaRPr sz="32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431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200"/>
              <a:buFont typeface="Public Sans"/>
              <a:buChar char="○"/>
            </a:pPr>
            <a:r>
              <a:rPr b="1" lang="it" sz="32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Unsupervised Learning - outcome unknown, but interested in how data clusters together into groups (PCA, Recommender)</a:t>
            </a:r>
            <a:endParaRPr b="1" sz="32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200"/>
              <a:buFont typeface="Public Sans"/>
              <a:buChar char="★"/>
            </a:pPr>
            <a:r>
              <a:rPr b="1" lang="it" sz="32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Programming </a:t>
            </a:r>
            <a:r>
              <a:rPr b="1" lang="it" sz="32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Paradigm</a:t>
            </a:r>
            <a:endParaRPr b="1" sz="32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431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200"/>
              <a:buFont typeface="Public Sans"/>
              <a:buChar char="○"/>
            </a:pPr>
            <a:r>
              <a:rPr b="1" lang="it" sz="32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Traditional Programming</a:t>
            </a:r>
            <a:endParaRPr b="1" sz="32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431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200"/>
              <a:buFont typeface="Public Sans"/>
              <a:buChar char="■"/>
            </a:pPr>
            <a:r>
              <a:rPr b="1" lang="it" sz="32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Rules + Data -&gt; Answers</a:t>
            </a:r>
            <a:endParaRPr b="1" sz="32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431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200"/>
              <a:buFont typeface="Public Sans"/>
              <a:buChar char="○"/>
            </a:pPr>
            <a:r>
              <a:rPr b="1" lang="it" sz="32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Machine Learning</a:t>
            </a:r>
            <a:endParaRPr b="1" sz="32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431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200"/>
              <a:buFont typeface="Public Sans"/>
              <a:buChar char="■"/>
            </a:pPr>
            <a:r>
              <a:rPr b="1" lang="it" sz="32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Answers + Data -&gt; Rules</a:t>
            </a:r>
            <a:endParaRPr b="1" sz="32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" name="Google Shape;163;gf5e2e78e8d_0_36"/>
          <p:cNvSpPr txBox="1"/>
          <p:nvPr/>
        </p:nvSpPr>
        <p:spPr>
          <a:xfrm>
            <a:off x="906800" y="6075875"/>
            <a:ext cx="836700" cy="46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t" sz="1800" u="none" cap="none" strike="noStrike">
                <a:solidFill>
                  <a:srgbClr val="E22B4B"/>
                </a:solidFill>
                <a:latin typeface="Public Sans"/>
                <a:ea typeface="Public Sans"/>
                <a:cs typeface="Public Sans"/>
                <a:sym typeface="Public Sans"/>
              </a:rPr>
              <a:t>Rules</a:t>
            </a:r>
            <a:endParaRPr b="1" i="0" sz="1800" u="none" cap="none" strike="noStrike">
              <a:solidFill>
                <a:srgbClr val="E22B4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4" name="Google Shape;164;gf5e2e78e8d_0_36"/>
          <p:cNvSpPr txBox="1"/>
          <p:nvPr/>
        </p:nvSpPr>
        <p:spPr>
          <a:xfrm>
            <a:off x="906800" y="6635625"/>
            <a:ext cx="836700" cy="46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t" sz="1800" u="none" cap="none" strike="noStrike">
                <a:solidFill>
                  <a:srgbClr val="E22B4B"/>
                </a:solidFill>
                <a:latin typeface="Public Sans"/>
                <a:ea typeface="Public Sans"/>
                <a:cs typeface="Public Sans"/>
                <a:sym typeface="Public Sans"/>
              </a:rPr>
              <a:t>Data</a:t>
            </a:r>
            <a:endParaRPr b="1" i="0" sz="1800" u="none" cap="none" strike="noStrike">
              <a:solidFill>
                <a:srgbClr val="E22B4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" name="Google Shape;165;gf5e2e78e8d_0_36"/>
          <p:cNvSpPr txBox="1"/>
          <p:nvPr/>
        </p:nvSpPr>
        <p:spPr>
          <a:xfrm>
            <a:off x="4803250" y="6351000"/>
            <a:ext cx="1263000" cy="46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t" sz="1800" u="none" cap="none" strike="noStrike">
                <a:solidFill>
                  <a:srgbClr val="E22B4B"/>
                </a:solidFill>
                <a:latin typeface="Public Sans"/>
                <a:ea typeface="Public Sans"/>
                <a:cs typeface="Public Sans"/>
                <a:sym typeface="Public Sans"/>
              </a:rPr>
              <a:t>Answers</a:t>
            </a:r>
            <a:endParaRPr b="1" i="0" sz="1800" u="none" cap="none" strike="noStrike">
              <a:solidFill>
                <a:srgbClr val="E22B4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" name="Google Shape;166;gf5e2e78e8d_0_36"/>
          <p:cNvSpPr txBox="1"/>
          <p:nvPr/>
        </p:nvSpPr>
        <p:spPr>
          <a:xfrm>
            <a:off x="906800" y="7909650"/>
            <a:ext cx="1164000" cy="46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t" sz="1800" u="none" cap="none" strike="noStrike">
                <a:solidFill>
                  <a:srgbClr val="E22B4B"/>
                </a:solidFill>
                <a:latin typeface="Public Sans"/>
                <a:ea typeface="Public Sans"/>
                <a:cs typeface="Public Sans"/>
                <a:sym typeface="Public Sans"/>
              </a:rPr>
              <a:t>Answers</a:t>
            </a:r>
            <a:endParaRPr b="1" i="0" sz="1800" u="none" cap="none" strike="noStrike">
              <a:solidFill>
                <a:srgbClr val="E22B4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7" name="Google Shape;167;gf5e2e78e8d_0_36"/>
          <p:cNvSpPr txBox="1"/>
          <p:nvPr/>
        </p:nvSpPr>
        <p:spPr>
          <a:xfrm>
            <a:off x="906800" y="8460300"/>
            <a:ext cx="836700" cy="46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t" sz="1800" u="none" cap="none" strike="noStrike">
                <a:solidFill>
                  <a:srgbClr val="E22B4B"/>
                </a:solidFill>
                <a:latin typeface="Public Sans"/>
                <a:ea typeface="Public Sans"/>
                <a:cs typeface="Public Sans"/>
                <a:sym typeface="Public Sans"/>
              </a:rPr>
              <a:t>Data</a:t>
            </a:r>
            <a:endParaRPr i="0" sz="1400" u="none" cap="none" strike="noStrik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8" name="Google Shape;168;gf5e2e78e8d_0_36"/>
          <p:cNvSpPr txBox="1"/>
          <p:nvPr/>
        </p:nvSpPr>
        <p:spPr>
          <a:xfrm>
            <a:off x="4892200" y="8265450"/>
            <a:ext cx="836700" cy="46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t" sz="1800" u="none" cap="none" strike="noStrike">
                <a:solidFill>
                  <a:srgbClr val="E22B4B"/>
                </a:solidFill>
                <a:latin typeface="Public Sans"/>
                <a:ea typeface="Public Sans"/>
                <a:cs typeface="Public Sans"/>
                <a:sym typeface="Public Sans"/>
              </a:rPr>
              <a:t>Rules</a:t>
            </a:r>
            <a:endParaRPr i="0" sz="1400" u="none" cap="none" strike="noStrik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9" name="Google Shape;169;gf5e2e78e8d_0_36"/>
          <p:cNvSpPr txBox="1"/>
          <p:nvPr/>
        </p:nvSpPr>
        <p:spPr>
          <a:xfrm>
            <a:off x="2719950" y="6497025"/>
            <a:ext cx="1707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t" sz="1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Traditional</a:t>
            </a:r>
            <a:endParaRPr b="1" i="0" sz="1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t" sz="1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Programming</a:t>
            </a:r>
            <a:endParaRPr b="1" i="0" sz="1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0" name="Google Shape;170;gf5e2e78e8d_0_36"/>
          <p:cNvSpPr txBox="1"/>
          <p:nvPr/>
        </p:nvSpPr>
        <p:spPr>
          <a:xfrm>
            <a:off x="2719950" y="8321700"/>
            <a:ext cx="1707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t" sz="1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Machine</a:t>
            </a:r>
            <a:endParaRPr b="1" i="0" sz="1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it" sz="1800" u="none" cap="none" strike="noStrik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Learning</a:t>
            </a:r>
            <a:endParaRPr b="1" i="0" sz="1800" u="none" cap="none" strike="noStrik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1" name="Google Shape;171;gf5e2e78e8d_0_36"/>
          <p:cNvSpPr txBox="1"/>
          <p:nvPr/>
        </p:nvSpPr>
        <p:spPr>
          <a:xfrm>
            <a:off x="6839900" y="9228450"/>
            <a:ext cx="11277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it" sz="150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Diagram: Moroney, L. (2021).  AI and Machine Learning for Coders: A Programmer’s Guide to Artificial Intelligence.  O’Reilly.</a:t>
            </a:r>
            <a:endParaRPr i="0" sz="1500" u="none" cap="none" strike="noStrik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2" name="Google Shape;172;gf5e2e78e8d_0_36"/>
          <p:cNvSpPr txBox="1"/>
          <p:nvPr>
            <p:ph idx="3" type="body"/>
          </p:nvPr>
        </p:nvSpPr>
        <p:spPr>
          <a:xfrm>
            <a:off x="2" y="405322"/>
            <a:ext cx="18288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 sz="5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Intro to Machine Learning</a:t>
            </a:r>
            <a:endParaRPr sz="50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gf5e2e78e8d_0_6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976" r="3984" t="0"/>
          <a:stretch/>
        </p:blipFill>
        <p:spPr>
          <a:xfrm>
            <a:off x="0" y="2097775"/>
            <a:ext cx="5902500" cy="79929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f5e2e78e8d_0_65"/>
          <p:cNvSpPr txBox="1"/>
          <p:nvPr>
            <p:ph idx="1" type="body"/>
          </p:nvPr>
        </p:nvSpPr>
        <p:spPr>
          <a:xfrm>
            <a:off x="6920275" y="2531150"/>
            <a:ext cx="9593700" cy="27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it" sz="36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“A subfield of </a:t>
            </a:r>
            <a:r>
              <a:rPr b="1" lang="it" sz="3600">
                <a:solidFill>
                  <a:srgbClr val="E22B4B"/>
                </a:solidFill>
                <a:latin typeface="Public Sans"/>
                <a:ea typeface="Public Sans"/>
                <a:cs typeface="Public Sans"/>
                <a:sym typeface="Public Sans"/>
              </a:rPr>
              <a:t>machine learning</a:t>
            </a:r>
            <a:r>
              <a:rPr b="1" lang="it" sz="3600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 concerned with algorithms inspired by the structure and function of the brain called artificial neural networks.”</a:t>
            </a:r>
            <a:endParaRPr b="1" sz="3200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9" name="Google Shape;179;gf5e2e78e8d_0_65"/>
          <p:cNvSpPr txBox="1"/>
          <p:nvPr/>
        </p:nvSpPr>
        <p:spPr>
          <a:xfrm>
            <a:off x="2508375" y="5287550"/>
            <a:ext cx="2223600" cy="431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it" sz="1600" u="none" cap="none" strike="noStrike">
                <a:solidFill>
                  <a:srgbClr val="E22B4B"/>
                </a:solidFill>
                <a:latin typeface="Public Sans"/>
                <a:ea typeface="Public Sans"/>
                <a:cs typeface="Public Sans"/>
                <a:sym typeface="Public Sans"/>
              </a:rPr>
              <a:t>Input Layer</a:t>
            </a:r>
            <a:endParaRPr b="1" i="0" sz="1600" u="none" cap="none" strike="noStrike">
              <a:solidFill>
                <a:srgbClr val="E22B4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" name="Google Shape;180;gf5e2e78e8d_0_65"/>
          <p:cNvSpPr txBox="1"/>
          <p:nvPr/>
        </p:nvSpPr>
        <p:spPr>
          <a:xfrm>
            <a:off x="2508375" y="6149750"/>
            <a:ext cx="1814700" cy="431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it" sz="1600" u="none" cap="none" strike="noStrike">
                <a:solidFill>
                  <a:srgbClr val="E22B4B"/>
                </a:solidFill>
                <a:latin typeface="Public Sans"/>
                <a:ea typeface="Public Sans"/>
                <a:cs typeface="Public Sans"/>
                <a:sym typeface="Public Sans"/>
              </a:rPr>
              <a:t>Output Layer</a:t>
            </a:r>
            <a:endParaRPr i="0" sz="1200" u="none" cap="none" strike="noStrik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" name="Google Shape;181;gf5e2e78e8d_0_65"/>
          <p:cNvSpPr txBox="1"/>
          <p:nvPr/>
        </p:nvSpPr>
        <p:spPr>
          <a:xfrm>
            <a:off x="2508375" y="5718650"/>
            <a:ext cx="1903500" cy="431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it" sz="1600" u="none" cap="none" strike="noStrike">
                <a:solidFill>
                  <a:srgbClr val="E22B4B"/>
                </a:solidFill>
                <a:latin typeface="Public Sans"/>
                <a:ea typeface="Public Sans"/>
                <a:cs typeface="Public Sans"/>
                <a:sym typeface="Public Sans"/>
              </a:rPr>
              <a:t>Hidden Layer</a:t>
            </a:r>
            <a:endParaRPr i="0" sz="1200" u="none" cap="none" strike="noStrik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2" name="Google Shape;182;gf5e2e78e8d_0_65"/>
          <p:cNvSpPr txBox="1"/>
          <p:nvPr/>
        </p:nvSpPr>
        <p:spPr>
          <a:xfrm>
            <a:off x="7436175" y="5408125"/>
            <a:ext cx="8236800" cy="42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600"/>
              <a:buFont typeface="Bitter"/>
              <a:buChar char="★"/>
            </a:pPr>
            <a:r>
              <a:rPr b="1" i="0" lang="it" sz="2600" u="none" cap="none" strike="noStrike">
                <a:solidFill>
                  <a:srgbClr val="E22B4B"/>
                </a:solidFill>
                <a:latin typeface="Public Sans"/>
                <a:ea typeface="Public Sans"/>
                <a:cs typeface="Public Sans"/>
                <a:sym typeface="Public Sans"/>
              </a:rPr>
              <a:t>Input Layer</a:t>
            </a:r>
            <a:r>
              <a:rPr i="0" lang="it" sz="2600" u="none" cap="none" strike="noStrike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 - Images, text, audio, video, numbers, etc.  Must be quantifiable.</a:t>
            </a:r>
            <a:endParaRPr i="0" sz="2600" u="none" cap="none" strike="noStrike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600"/>
              <a:buFont typeface="Bitter"/>
              <a:buChar char="★"/>
            </a:pPr>
            <a:r>
              <a:rPr b="1" i="0" lang="it" sz="2600" u="none" cap="none" strike="noStrike">
                <a:solidFill>
                  <a:srgbClr val="E22B4B"/>
                </a:solidFill>
                <a:latin typeface="Public Sans"/>
                <a:ea typeface="Public Sans"/>
                <a:cs typeface="Public Sans"/>
                <a:sym typeface="Public Sans"/>
              </a:rPr>
              <a:t>Hidden Layers</a:t>
            </a:r>
            <a:r>
              <a:rPr i="0" lang="it" sz="2600" u="none" cap="none" strike="noStrike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 - Filters for feature extraction</a:t>
            </a:r>
            <a:endParaRPr i="0" sz="2600" u="none" cap="none" strike="noStrike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600"/>
              <a:buFont typeface="Bitter"/>
              <a:buChar char="★"/>
            </a:pPr>
            <a:r>
              <a:rPr b="1" i="0" lang="it" sz="2600" u="none" cap="none" strike="noStrike">
                <a:solidFill>
                  <a:srgbClr val="E22B4B"/>
                </a:solidFill>
                <a:latin typeface="Public Sans"/>
                <a:ea typeface="Public Sans"/>
                <a:cs typeface="Public Sans"/>
                <a:sym typeface="Public Sans"/>
              </a:rPr>
              <a:t>Output Layer </a:t>
            </a:r>
            <a:r>
              <a:rPr i="0" lang="it" sz="2600" u="none" cap="none" strike="noStrike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- Classification, prediction</a:t>
            </a:r>
            <a:endParaRPr i="0" sz="2600" u="none" cap="none" strike="noStrike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600"/>
              <a:buFont typeface="Bitter"/>
              <a:buChar char="★"/>
            </a:pPr>
            <a:r>
              <a:rPr b="1" i="0" lang="it" sz="2600" u="none" cap="none" strike="noStrike">
                <a:solidFill>
                  <a:srgbClr val="E22B4B"/>
                </a:solidFill>
                <a:latin typeface="Public Sans"/>
                <a:ea typeface="Public Sans"/>
                <a:cs typeface="Public Sans"/>
                <a:sym typeface="Public Sans"/>
              </a:rPr>
              <a:t>Activation function </a:t>
            </a:r>
            <a:r>
              <a:rPr i="0" lang="it" sz="2600" u="none" cap="none" strike="noStrike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- takes in the output signal from the previous cell and converts it into some form that can be taken as input to the next cell.</a:t>
            </a:r>
            <a:endParaRPr i="0" sz="2600" u="none" cap="none" strike="noStrike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3937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600"/>
              <a:buFont typeface="Public Sans"/>
              <a:buChar char="○"/>
            </a:pPr>
            <a:r>
              <a:rPr i="0" lang="it" sz="2600" u="none" cap="none" strike="noStrike">
                <a:solidFill>
                  <a:srgbClr val="08547A"/>
                </a:solidFill>
                <a:latin typeface="Public Sans"/>
                <a:ea typeface="Public Sans"/>
                <a:cs typeface="Public Sans"/>
                <a:sym typeface="Public Sans"/>
              </a:rPr>
              <a:t>Sigmoid, ReLU and Softmax</a:t>
            </a:r>
            <a:endParaRPr i="0" sz="2600" u="none" cap="none" strike="noStrike">
              <a:solidFill>
                <a:srgbClr val="08547A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83" name="Google Shape;183;gf5e2e78e8d_0_65"/>
          <p:cNvSpPr txBox="1"/>
          <p:nvPr>
            <p:ph idx="3" type="body"/>
          </p:nvPr>
        </p:nvSpPr>
        <p:spPr>
          <a:xfrm>
            <a:off x="2" y="405322"/>
            <a:ext cx="18288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 sz="5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What is Deep Learning?</a:t>
            </a:r>
            <a:endParaRPr sz="50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gf5e2e78e8d_0_1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27" l="0" r="0" t="316"/>
          <a:stretch/>
        </p:blipFill>
        <p:spPr>
          <a:xfrm>
            <a:off x="320225" y="3540925"/>
            <a:ext cx="17718724" cy="59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f5e2e78e8d_0_13"/>
          <p:cNvSpPr txBox="1"/>
          <p:nvPr>
            <p:ph idx="5" type="body"/>
          </p:nvPr>
        </p:nvSpPr>
        <p:spPr>
          <a:xfrm>
            <a:off x="2" y="2060420"/>
            <a:ext cx="18288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 sz="3800">
                <a:latin typeface="Public Sans"/>
                <a:ea typeface="Public Sans"/>
                <a:cs typeface="Public Sans"/>
                <a:sym typeface="Public Sans"/>
              </a:rPr>
              <a:t>Convolutional Neural Network</a:t>
            </a:r>
            <a:endParaRPr sz="3800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90" name="Google Shape;190;gf5e2e78e8d_0_13"/>
          <p:cNvSpPr txBox="1"/>
          <p:nvPr>
            <p:ph idx="3" type="body"/>
          </p:nvPr>
        </p:nvSpPr>
        <p:spPr>
          <a:xfrm>
            <a:off x="2" y="405322"/>
            <a:ext cx="18288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 sz="50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What is Deep Learning?</a:t>
            </a:r>
            <a:endParaRPr sz="5000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Montet, Nicolas</dc:creator>
</cp:coreProperties>
</file>